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8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7" r:id="rId22"/>
    <p:sldId id="294" r:id="rId23"/>
    <p:sldId id="288" r:id="rId24"/>
    <p:sldId id="289" r:id="rId25"/>
    <p:sldId id="290" r:id="rId26"/>
    <p:sldId id="291" r:id="rId27"/>
    <p:sldId id="292" r:id="rId28"/>
    <p:sldId id="293" r:id="rId29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8484" autoAdjust="0"/>
  </p:normalViewPr>
  <p:slideViewPr>
    <p:cSldViewPr snapToGrid="0" showGuides="1">
      <p:cViewPr varScale="1">
        <p:scale>
          <a:sx n="101" d="100"/>
          <a:sy n="101" d="100"/>
        </p:scale>
        <p:origin x="102" y="35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D649D-ADFC-45C3-92B2-C283080341A5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87D0A-1D7B-4001-9237-850CDDC19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85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 smtClean="0"/>
          </a:p>
          <a:p>
            <a:r>
              <a:rPr kumimoji="1" lang="ja-JP" altLang="en-US" dirty="0" smtClean="0"/>
              <a:t>国土数値情報　</a:t>
            </a:r>
            <a:r>
              <a:rPr kumimoji="1" lang="en-GB" altLang="ja-JP" dirty="0" smtClean="0"/>
              <a:t>http://nlftp.mlit.go.jp/ksj/index.html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87D0A-1D7B-4001-9237-850CDDC1949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08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平均中心標準距離</a:t>
            </a:r>
            <a:endParaRPr kumimoji="1" lang="en-US" altLang="ja-JP" dirty="0" smtClean="0"/>
          </a:p>
          <a:p>
            <a:r>
              <a:rPr lang="ja-JP" altLang="en-US" dirty="0" smtClean="0"/>
              <a:t>標準偏差楕円</a:t>
            </a:r>
          </a:p>
          <a:p>
            <a:r>
              <a:rPr lang="ja-JP" altLang="en-US" dirty="0" smtClean="0"/>
              <a:t>中間地点</a:t>
            </a:r>
            <a:endParaRPr lang="en-US" altLang="ja-JP" dirty="0" smtClean="0"/>
          </a:p>
          <a:p>
            <a:r>
              <a:rPr kumimoji="1" lang="ja-JP" altLang="en-US" dirty="0" smtClean="0"/>
              <a:t>最近隣距離の中心</a:t>
            </a:r>
            <a:endParaRPr kumimoji="1" lang="en-US" altLang="ja-JP" dirty="0" smtClean="0"/>
          </a:p>
          <a:p>
            <a:r>
              <a:rPr lang="ja-JP" altLang="en-US" dirty="0" smtClean="0"/>
              <a:t>平均方向と分散</a:t>
            </a:r>
            <a:endParaRPr lang="en-US" altLang="ja-JP" dirty="0" smtClean="0"/>
          </a:p>
          <a:p>
            <a:r>
              <a:rPr kumimoji="1" lang="ja-JP" altLang="en-US" dirty="0" smtClean="0"/>
              <a:t>凸包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87D0A-1D7B-4001-9237-850CDDC19498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15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nij.gov/topics/technology/maps/Pages/crimestat.asp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496952" y="2545464"/>
            <a:ext cx="4381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14. </a:t>
            </a:r>
            <a:r>
              <a:rPr kumimoji="1" lang="ja-JP" altLang="en-US" sz="4000" dirty="0" smtClean="0"/>
              <a:t>点データの分析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メッシュ内のポイント数で色分けする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1010276"/>
            <a:ext cx="5557377" cy="42384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98631"/>
            <a:ext cx="4343707" cy="292107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947017" y="5220602"/>
            <a:ext cx="419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ポリゴン内のポイント数に応じて色分けを行う。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2012403" y="3390900"/>
            <a:ext cx="2559597" cy="1528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32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2" y="569675"/>
            <a:ext cx="6531429" cy="502103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674685" y="231121"/>
            <a:ext cx="3794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メッシュごとに病院の密度が可視化された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8725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71" y="461736"/>
            <a:ext cx="6531429" cy="5021036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 flipV="1">
            <a:off x="6037943" y="2293258"/>
            <a:ext cx="4499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 flipV="1">
            <a:off x="5138058" y="2387374"/>
            <a:ext cx="491217" cy="796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H="1" flipV="1">
            <a:off x="3410858" y="3969431"/>
            <a:ext cx="6023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 flipV="1">
            <a:off x="3853542" y="3475945"/>
            <a:ext cx="6023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 flipV="1">
            <a:off x="4553855" y="2972254"/>
            <a:ext cx="602343" cy="678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6487886" y="2119086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松江市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9389" y="2078956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出雲市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192217" y="2674041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大田市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91904" y="3183747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浜田市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049220" y="3755128"/>
            <a:ext cx="72327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益田市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08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行政</a:t>
            </a:r>
            <a:r>
              <a:rPr lang="ja-JP" altLang="en-US" b="1" u="none" dirty="0">
                <a:solidFill>
                  <a:srgbClr val="0070C0"/>
                </a:solidFill>
              </a:rPr>
              <a:t>区画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ごとのポイント数を計算する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699" y="1101739"/>
            <a:ext cx="5361215" cy="413818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75" y="2247900"/>
            <a:ext cx="3199700" cy="299202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61534" y="5314318"/>
            <a:ext cx="548259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メッシュ</a:t>
            </a:r>
            <a:r>
              <a:rPr lang="ja-JP" altLang="en-US" b="1" dirty="0" smtClean="0"/>
              <a:t>内のポイント計算と同様に、行政区ごとのポイント数を計算する</a:t>
            </a:r>
            <a:endParaRPr kumimoji="1" lang="ja-JP" altLang="en-US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83100" y="694542"/>
            <a:ext cx="586090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その前に、デイゾルブして、行政区画を簡素化しておく（次スライドを参照）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692131" y="2247900"/>
            <a:ext cx="2052144" cy="2309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11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110" y="703404"/>
            <a:ext cx="5586639" cy="430819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29527"/>
            <a:ext cx="5807528" cy="11476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00" y="3132651"/>
            <a:ext cx="3530826" cy="2534724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/>
          </a:bodyPr>
          <a:lstStyle/>
          <a:p>
            <a:pPr algn="ctr"/>
            <a:r>
              <a:rPr lang="ja-JP" altLang="en-US" sz="1800" b="1" u="none" dirty="0" smtClean="0"/>
              <a:t>行政区画のポリゴンをディゾルブする</a:t>
            </a:r>
            <a:endParaRPr kumimoji="1" lang="ja-JP" altLang="en-US" sz="1800" b="1" u="none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8829" y="4472987"/>
            <a:ext cx="2266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入力レイヤに行政区画のポリゴンを指定し、融合フィールドに市町村名のフィールドを選択する。</a:t>
            </a:r>
            <a:endParaRPr kumimoji="1" lang="ja-JP" altLang="en-US" sz="16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04226" y="1290758"/>
            <a:ext cx="1792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ベクタ</a:t>
            </a:r>
            <a:endParaRPr kumimoji="1"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＞空間演算ツール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＞融合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3951574" y="2626591"/>
            <a:ext cx="439451" cy="506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2333625" y="4657725"/>
            <a:ext cx="704850" cy="7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69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6" y="776816"/>
            <a:ext cx="3226807" cy="216997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861805"/>
            <a:ext cx="3152775" cy="2120193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590550" y="100012"/>
            <a:ext cx="7886700" cy="505354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1800" b="1" u="none" dirty="0" smtClean="0"/>
              <a:t>計算結果の表示の設定</a:t>
            </a:r>
            <a:endParaRPr kumimoji="1" lang="ja-JP" altLang="en-US" sz="1800" b="1" u="none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6" y="3363381"/>
            <a:ext cx="3226807" cy="216997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686300" y="4579910"/>
            <a:ext cx="4044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プロパティから表示やラベル設定を調整する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727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14" y="689020"/>
            <a:ext cx="6066972" cy="466398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395537" y="265085"/>
            <a:ext cx="4352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行政区画ごとのポイント数を円の大きさで表現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4066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1401337"/>
            <a:ext cx="5260068" cy="4036027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b="1" u="none" dirty="0" smtClean="0">
                <a:solidFill>
                  <a:srgbClr val="0070C0"/>
                </a:solidFill>
              </a:rPr>
              <a:t>カーネル密度推計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95605"/>
            <a:ext cx="4219080" cy="289401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6647" y="769939"/>
            <a:ext cx="9392315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ヒートマッププラグインをインストールする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（ヒートマッププラグインについては、</a:t>
            </a:r>
            <a:r>
              <a:rPr lang="en-US" altLang="ja-JP" b="1" dirty="0"/>
              <a:t>http://docs.qgis.org/2.2/ja/docs/user_manual/plugins/plugins_heatmap.html</a:t>
            </a:r>
            <a:r>
              <a:rPr kumimoji="1" lang="ja-JP" altLang="en-US" b="1" dirty="0" smtClean="0"/>
              <a:t>を参照）</a:t>
            </a:r>
            <a:endParaRPr kumimoji="1" lang="ja-JP" altLang="en-US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720660" y="1629569"/>
            <a:ext cx="2052144" cy="7421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09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575" y="502681"/>
            <a:ext cx="6019800" cy="462335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68263"/>
            <a:ext cx="4533900" cy="505777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600143" y="5376446"/>
            <a:ext cx="5791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入力ポイントレイヤと出力ラスタを設定し、半径を</a:t>
            </a:r>
            <a:r>
              <a:rPr kumimoji="1" lang="en-US" altLang="ja-JP" sz="1600" b="1" dirty="0" smtClean="0"/>
              <a:t>1</a:t>
            </a:r>
            <a:r>
              <a:rPr kumimoji="1" lang="ja-JP" altLang="en-US" sz="1600" b="1" dirty="0" smtClean="0"/>
              <a:t>ｋｍに設定する</a:t>
            </a:r>
            <a:endParaRPr kumimoji="1" lang="ja-JP" altLang="en-US" sz="1600" b="1" dirty="0"/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3698328" y="1065645"/>
            <a:ext cx="1673772" cy="363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54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778232"/>
            <a:ext cx="6057900" cy="465701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76468" y="318088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出力</a:t>
            </a:r>
            <a:r>
              <a:rPr lang="ja-JP" altLang="en-US" sz="1600" b="1" dirty="0" smtClean="0"/>
              <a:t>されたラスタの配色</a:t>
            </a:r>
            <a:r>
              <a:rPr kumimoji="1" lang="ja-JP" altLang="en-US" sz="1600" b="1" dirty="0" smtClean="0"/>
              <a:t>を設定し、表示する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9948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6957" y="106948"/>
            <a:ext cx="2929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u="sng" dirty="0">
                <a:solidFill>
                  <a:srgbClr val="0070C0"/>
                </a:solidFill>
              </a:rPr>
              <a:t>点データの分析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5238751" y="2370068"/>
            <a:ext cx="390524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実習内容</a:t>
            </a:r>
            <a:r>
              <a:rPr lang="en-US" altLang="ja-JP" sz="1600" b="1" dirty="0" smtClean="0"/>
              <a:t>]</a:t>
            </a:r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１</a:t>
            </a:r>
            <a:r>
              <a:rPr lang="ja-JP" altLang="en-US" sz="1600" b="1" dirty="0"/>
              <a:t>．視覚的分析</a:t>
            </a:r>
            <a:endParaRPr lang="en-US" altLang="ja-JP" sz="1600" b="1" dirty="0"/>
          </a:p>
          <a:p>
            <a:r>
              <a:rPr lang="ja-JP" altLang="en-US" sz="1600" b="1" dirty="0"/>
              <a:t>　　点の分布密度</a:t>
            </a:r>
            <a:r>
              <a:rPr lang="ja-JP" altLang="en-US" sz="1600" b="1" dirty="0" smtClean="0"/>
              <a:t>を表示</a:t>
            </a:r>
            <a:endParaRPr lang="en-US" altLang="ja-JP" sz="1600" b="1" dirty="0" smtClean="0"/>
          </a:p>
          <a:p>
            <a:r>
              <a:rPr lang="ja-JP" altLang="en-US" sz="1600" b="1" dirty="0"/>
              <a:t>　　メッシュによる点密度の表示　　</a:t>
            </a:r>
            <a:endParaRPr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行政区内の点</a:t>
            </a:r>
            <a:r>
              <a:rPr lang="ja-JP" altLang="en-US" sz="1600" b="1" dirty="0"/>
              <a:t>密度の表示　</a:t>
            </a:r>
            <a:endParaRPr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点群を</a:t>
            </a:r>
            <a:r>
              <a:rPr lang="ja-JP" altLang="en-US" sz="1600" b="1" dirty="0"/>
              <a:t>カーネル</a:t>
            </a:r>
            <a:r>
              <a:rPr lang="ja-JP" altLang="en-US" sz="1600" b="1" dirty="0" smtClean="0"/>
              <a:t>密度で表現する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en-US" altLang="ja-JP" sz="1600" b="1" dirty="0" smtClean="0"/>
              <a:t>2</a:t>
            </a:r>
            <a:r>
              <a:rPr lang="ja-JP" altLang="en-US" sz="1600" b="1" dirty="0" err="1" smtClean="0"/>
              <a:t>．</a:t>
            </a:r>
            <a:r>
              <a:rPr lang="ja-JP" altLang="en-US" sz="1600" b="1" dirty="0"/>
              <a:t>数理</a:t>
            </a:r>
            <a:r>
              <a:rPr lang="ja-JP" altLang="en-US" sz="1600" b="1" dirty="0" smtClean="0"/>
              <a:t>的</a:t>
            </a:r>
            <a:r>
              <a:rPr lang="ja-JP" altLang="en-US" sz="1600" b="1" dirty="0"/>
              <a:t>分析</a:t>
            </a:r>
            <a:endParaRPr lang="en-US" altLang="ja-JP" sz="1600" b="1" dirty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　</a:t>
            </a:r>
            <a:endParaRPr lang="en-US" altLang="ja-JP" sz="1600" b="1" dirty="0"/>
          </a:p>
          <a:p>
            <a:endParaRPr lang="en-US" altLang="ja-JP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238751" y="837435"/>
            <a:ext cx="39052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使用データ</a:t>
            </a:r>
            <a:r>
              <a:rPr lang="en-US" altLang="ja-JP" sz="1600" b="1" dirty="0" smtClean="0"/>
              <a:t>]</a:t>
            </a:r>
          </a:p>
          <a:p>
            <a:r>
              <a:rPr lang="ja-JP" altLang="en-US" sz="1600" b="1" dirty="0" smtClean="0"/>
              <a:t> </a:t>
            </a:r>
            <a:r>
              <a:rPr lang="ja-JP" altLang="en-US" sz="1600" b="1" dirty="0"/>
              <a:t>「国土交通省国土政策局「国土数値情報（島根県　行政区域、道路、消防署、医療施設データ）」を加工し（座標変換</a:t>
            </a:r>
            <a:r>
              <a:rPr lang="en-US" altLang="ja-JP" sz="1600" b="1" dirty="0"/>
              <a:t>EPSG:2445 </a:t>
            </a:r>
            <a:r>
              <a:rPr lang="ja-JP" altLang="en-US" sz="1600" b="1" dirty="0"/>
              <a:t>）、利用</a:t>
            </a:r>
            <a:r>
              <a:rPr lang="ja-JP" altLang="en-US" sz="1600" b="1" dirty="0" smtClean="0"/>
              <a:t>」</a:t>
            </a:r>
            <a:endParaRPr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7" y="1070699"/>
            <a:ext cx="4851903" cy="37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6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411288"/>
            <a:ext cx="3667512" cy="2819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38" y="1411288"/>
            <a:ext cx="3667512" cy="2819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93218" y="4230688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５ｋｍ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66071" y="420055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1</a:t>
            </a:r>
            <a:r>
              <a:rPr lang="en-US" altLang="ja-JP" sz="1600" b="1" dirty="0"/>
              <a:t>0</a:t>
            </a:r>
            <a:r>
              <a:rPr kumimoji="1" lang="ja-JP" altLang="en-US" sz="1600" b="1" dirty="0" smtClean="0"/>
              <a:t>ｋｍ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31729" y="933593"/>
            <a:ext cx="2680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半径</a:t>
            </a:r>
            <a:r>
              <a:rPr lang="ja-JP" altLang="en-US" sz="1600" b="1" dirty="0" smtClean="0"/>
              <a:t>の値を変えて、出力する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1837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3400" y="2604823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4400" dirty="0">
                <a:solidFill>
                  <a:srgbClr val="0070C0"/>
                </a:solidFill>
              </a:rPr>
              <a:t>２</a:t>
            </a:r>
            <a:r>
              <a:rPr lang="en-US" altLang="ja-JP" sz="4400" dirty="0">
                <a:solidFill>
                  <a:srgbClr val="0070C0"/>
                </a:solidFill>
              </a:rPr>
              <a:t>.</a:t>
            </a:r>
            <a:r>
              <a:rPr lang="ja-JP" altLang="en-US" sz="4400" dirty="0">
                <a:solidFill>
                  <a:srgbClr val="0070C0"/>
                </a:solidFill>
              </a:rPr>
              <a:t>　数理的</a:t>
            </a:r>
            <a:r>
              <a:rPr lang="ja-JP" altLang="en-US" sz="4400" dirty="0" smtClean="0">
                <a:solidFill>
                  <a:srgbClr val="0070C0"/>
                </a:solidFill>
              </a:rPr>
              <a:t>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20284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075119" y="4988938"/>
            <a:ext cx="7126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2"/>
              </a:rPr>
              <a:t>http://nij.gov/topics/technology/maps/Pages/crimestat.</a:t>
            </a:r>
            <a:r>
              <a:rPr lang="ja-JP" altLang="en-US" sz="1600" dirty="0" smtClean="0">
                <a:hlinkClick r:id="rId2"/>
              </a:rPr>
              <a:t>aspx</a:t>
            </a:r>
            <a:r>
              <a:rPr lang="ja-JP" altLang="en-US" sz="1600" dirty="0" smtClean="0"/>
              <a:t>　にアクセスし、</a:t>
            </a:r>
            <a:r>
              <a:rPr lang="en-GB" altLang="ja-JP" sz="1600" dirty="0" err="1" smtClean="0"/>
              <a:t>CrimeStat</a:t>
            </a:r>
            <a:r>
              <a:rPr lang="en-GB" altLang="ja-JP" sz="1600" dirty="0" smtClean="0"/>
              <a:t> IV </a:t>
            </a:r>
            <a:r>
              <a:rPr lang="ja-JP" altLang="en-US" sz="1600" dirty="0" smtClean="0"/>
              <a:t>をダウンロードし、解凍後に</a:t>
            </a:r>
            <a:r>
              <a:rPr lang="en-US" altLang="ja-JP" sz="1600" dirty="0" smtClean="0"/>
              <a:t>.exe</a:t>
            </a:r>
            <a:r>
              <a:rPr lang="ja-JP" altLang="en-US" sz="1600" dirty="0" smtClean="0"/>
              <a:t>ファイルを起動する。</a:t>
            </a:r>
            <a:endParaRPr lang="en-US" altLang="ja-JP" sz="160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462" y="1057274"/>
            <a:ext cx="6043076" cy="369570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565805" y="3127115"/>
            <a:ext cx="781504" cy="128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47651" y="176741"/>
            <a:ext cx="8658224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b="1" u="none" dirty="0" err="1" smtClean="0">
                <a:solidFill>
                  <a:srgbClr val="0070C0"/>
                </a:solidFill>
              </a:rPr>
              <a:t>CrimeStat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のインストール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0331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26562"/>
            <a:ext cx="5857875" cy="42736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2600325"/>
            <a:ext cx="3881687" cy="142666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44771" y="4788753"/>
            <a:ext cx="7854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crimestat.exeをダブルクリックし、</a:t>
            </a:r>
            <a:r>
              <a:rPr lang="en-US" altLang="ja-JP" sz="1600" b="1" dirty="0" err="1"/>
              <a:t>CrimeStat</a:t>
            </a:r>
            <a:r>
              <a:rPr lang="ja-JP" altLang="en-US" sz="1600" b="1" dirty="0"/>
              <a:t>を起動</a:t>
            </a:r>
            <a:r>
              <a:rPr lang="ja-JP" altLang="en-US" sz="1600" b="1" dirty="0" smtClean="0"/>
              <a:t>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Data Setup</a:t>
            </a:r>
            <a:r>
              <a:rPr lang="ja-JP" altLang="en-US" sz="1600" b="1" dirty="0" smtClean="0"/>
              <a:t>タグから、分析したいデータを選択する。</a:t>
            </a:r>
            <a:endParaRPr lang="en-US" altLang="ja-JP" sz="1600" b="1" dirty="0" smtClean="0"/>
          </a:p>
          <a:p>
            <a:r>
              <a:rPr lang="en-US" altLang="ja-JP" sz="1600" b="1" dirty="0"/>
              <a:t>Data S</a:t>
            </a:r>
            <a:r>
              <a:rPr lang="en-US" altLang="ja-JP" sz="1600" b="1" dirty="0" smtClean="0"/>
              <a:t>etup &gt; Primary File &gt; Select Files(type</a:t>
            </a:r>
            <a:r>
              <a:rPr lang="ja-JP" altLang="en-US" sz="1600" b="1" dirty="0" smtClean="0"/>
              <a:t>で</a:t>
            </a:r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shp</a:t>
            </a:r>
            <a:r>
              <a:rPr lang="ja-JP" altLang="en-US" sz="1600" b="1" dirty="0" smtClean="0"/>
              <a:t>を選択し、</a:t>
            </a:r>
            <a:r>
              <a:rPr lang="en-US" altLang="ja-JP" sz="1600" b="1" dirty="0" smtClean="0"/>
              <a:t>Browse</a:t>
            </a:r>
            <a:r>
              <a:rPr lang="ja-JP" altLang="en-US" sz="1600" b="1" dirty="0" smtClean="0"/>
              <a:t>からファイルを指定</a:t>
            </a:r>
            <a:r>
              <a:rPr lang="en-US" altLang="ja-JP" sz="1600" b="1" dirty="0" smtClean="0"/>
              <a:t>) </a:t>
            </a:r>
            <a:r>
              <a:rPr lang="ja-JP" altLang="en-US" sz="1600" b="1" dirty="0" err="1" smtClean="0"/>
              <a:t>。</a:t>
            </a:r>
            <a:endParaRPr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54258" y="657225"/>
            <a:ext cx="1636467" cy="173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52425" y="874345"/>
            <a:ext cx="59055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886325" y="1162050"/>
            <a:ext cx="657225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5543550" y="1400175"/>
            <a:ext cx="714375" cy="1104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8372475" y="3028950"/>
            <a:ext cx="628650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943600" y="2857500"/>
            <a:ext cx="1581150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18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66" y="175108"/>
            <a:ext cx="6085867" cy="443995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562600" y="1809750"/>
            <a:ext cx="5905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62600" y="1952625"/>
            <a:ext cx="590550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938090" y="3228974"/>
            <a:ext cx="112896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740944" y="3371849"/>
            <a:ext cx="516732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19103" y="4810630"/>
            <a:ext cx="4305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Colum</a:t>
            </a:r>
            <a:r>
              <a:rPr lang="ja-JP" altLang="en-US" sz="1600" b="1" dirty="0" smtClean="0"/>
              <a:t>から、</a:t>
            </a:r>
            <a:r>
              <a:rPr lang="ja-JP" altLang="en-US" sz="1600" b="1" dirty="0"/>
              <a:t>ポイント</a:t>
            </a:r>
            <a:r>
              <a:rPr lang="ja-JP" altLang="en-US" sz="1600" b="1" dirty="0" smtClean="0"/>
              <a:t>データの</a:t>
            </a:r>
            <a:r>
              <a:rPr lang="en-US" altLang="ja-JP" sz="1600" b="1" dirty="0" smtClean="0"/>
              <a:t>X,Y</a:t>
            </a:r>
            <a:r>
              <a:rPr lang="ja-JP" altLang="en-US" sz="1600" b="1" dirty="0" smtClean="0"/>
              <a:t>を指定する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projected</a:t>
            </a:r>
            <a:r>
              <a:rPr lang="ja-JP" altLang="en-US" sz="1600" b="1" dirty="0" smtClean="0"/>
              <a:t>と</a:t>
            </a:r>
            <a:r>
              <a:rPr lang="en-US" altLang="ja-JP" sz="1600" b="1" dirty="0" smtClean="0"/>
              <a:t>Meters</a:t>
            </a:r>
            <a:r>
              <a:rPr lang="ja-JP" altLang="en-US" sz="1600" b="1" dirty="0" smtClean="0"/>
              <a:t>にそれぞれチェックをつける。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87874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85202" y="116114"/>
            <a:ext cx="348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平均最近隣距離法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524723" y="4866241"/>
            <a:ext cx="60945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/>
              <a:t>Spatial description &gt; </a:t>
            </a:r>
            <a:r>
              <a:rPr lang="en-US" altLang="ja-JP" sz="1600" b="1" dirty="0" smtClean="0"/>
              <a:t> Distance Analysis I</a:t>
            </a:r>
            <a:r>
              <a:rPr lang="ja-JP" altLang="en-US" sz="1600" b="1" dirty="0"/>
              <a:t>　を選択する。</a:t>
            </a:r>
            <a:endParaRPr lang="en-US" altLang="ja-JP" sz="1600" dirty="0" smtClean="0"/>
          </a:p>
          <a:p>
            <a:r>
              <a:rPr lang="en-US" altLang="ja-JP" sz="1600" b="1" dirty="0" smtClean="0"/>
              <a:t>Nearest neighbor</a:t>
            </a:r>
            <a:r>
              <a:rPr lang="ja-JP" altLang="en-US" sz="1600" b="1" dirty="0"/>
              <a:t> </a:t>
            </a:r>
            <a:r>
              <a:rPr lang="en-US" altLang="ja-JP" sz="1600" b="1" dirty="0" smtClean="0"/>
              <a:t>analysis </a:t>
            </a:r>
            <a:r>
              <a:rPr lang="ja-JP" altLang="en-US" sz="1600" b="1" dirty="0" smtClean="0"/>
              <a:t>にチェックをつけ、</a:t>
            </a:r>
            <a:r>
              <a:rPr lang="en-US" altLang="ja-JP" sz="1600" b="1" dirty="0" smtClean="0"/>
              <a:t>Compute</a:t>
            </a:r>
            <a:r>
              <a:rPr lang="ja-JP" altLang="en-US" sz="1600" b="1" dirty="0"/>
              <a:t>をクリックする。</a:t>
            </a:r>
            <a:endParaRPr lang="en-US" altLang="ja-JP" sz="1600" b="1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245337"/>
            <a:ext cx="4419600" cy="32243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1251318"/>
            <a:ext cx="4450821" cy="32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9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85202" y="116114"/>
            <a:ext cx="1770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dirty="0">
                <a:solidFill>
                  <a:srgbClr val="0070C0"/>
                </a:solidFill>
              </a:rPr>
              <a:t>K-</a:t>
            </a:r>
            <a:r>
              <a:rPr lang="ja-JP" altLang="en-US" sz="3200" b="1" dirty="0">
                <a:solidFill>
                  <a:srgbClr val="0070C0"/>
                </a:solidFill>
              </a:rPr>
              <a:t>関数法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0" y="5130225"/>
            <a:ext cx="7650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/>
              <a:t>Spatial description &gt; </a:t>
            </a:r>
            <a:r>
              <a:rPr lang="en-US" altLang="ja-JP" sz="1600" b="1" dirty="0" smtClean="0"/>
              <a:t> Distance Analysis</a:t>
            </a:r>
            <a:r>
              <a:rPr lang="ja-JP" altLang="en-US" sz="1600" b="1" dirty="0"/>
              <a:t>　を選択する。</a:t>
            </a:r>
            <a:endParaRPr lang="en-US" altLang="ja-JP" sz="1600" dirty="0" smtClean="0"/>
          </a:p>
          <a:p>
            <a:r>
              <a:rPr lang="en-US" altLang="ja-JP" sz="1600" b="1" dirty="0" smtClean="0"/>
              <a:t>Ripley’s K statistic(Ripley K)</a:t>
            </a:r>
            <a:r>
              <a:rPr lang="ja-JP" altLang="en-US" sz="1600" b="1" dirty="0" smtClean="0"/>
              <a:t>にチェックをいれ</a:t>
            </a:r>
            <a:r>
              <a:rPr lang="en-US" altLang="ja-JP" sz="1600" b="1" dirty="0" smtClean="0"/>
              <a:t>Unit</a:t>
            </a:r>
            <a:r>
              <a:rPr lang="ja-JP" altLang="en-US" sz="1600" b="1" dirty="0" smtClean="0"/>
              <a:t>を</a:t>
            </a:r>
            <a:r>
              <a:rPr lang="en-US" altLang="ja-JP" sz="1600" b="1" dirty="0" smtClean="0"/>
              <a:t>Meters</a:t>
            </a:r>
            <a:r>
              <a:rPr lang="ja-JP" altLang="en-US" sz="1600" b="1" dirty="0" smtClean="0"/>
              <a:t>とし、</a:t>
            </a:r>
            <a:r>
              <a:rPr lang="en-US" altLang="ja-JP" sz="1600" b="1" dirty="0" smtClean="0"/>
              <a:t>Compute</a:t>
            </a:r>
            <a:r>
              <a:rPr lang="ja-JP" altLang="en-US" sz="1600" b="1" dirty="0" smtClean="0"/>
              <a:t>をクリックする。</a:t>
            </a:r>
            <a:endParaRPr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5" y="1064419"/>
            <a:ext cx="4288885" cy="31289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-24451"/>
            <a:ext cx="4000501" cy="26775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2857500"/>
            <a:ext cx="4000501" cy="24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9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1" y="1182871"/>
            <a:ext cx="4438829" cy="323835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7289" y="194056"/>
            <a:ext cx="5423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標準偏差距離と標準</a:t>
            </a:r>
            <a:r>
              <a:rPr lang="ja-JP" altLang="en-US" sz="3200" b="1" dirty="0">
                <a:solidFill>
                  <a:srgbClr val="0070C0"/>
                </a:solidFill>
              </a:rPr>
              <a:t>偏差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楕円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317451" y="1986189"/>
            <a:ext cx="581478" cy="10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17451" y="2147207"/>
            <a:ext cx="581478" cy="10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79929" y="4297173"/>
            <a:ext cx="449942" cy="114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0" y="4786592"/>
            <a:ext cx="9299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Spatial description </a:t>
            </a:r>
            <a:r>
              <a:rPr lang="en-US" altLang="ja-JP" sz="1600" b="1" dirty="0" smtClean="0"/>
              <a:t>&gt; Spatial Distribution</a:t>
            </a:r>
            <a:endParaRPr kumimoji="1" lang="en-US" altLang="ja-JP" sz="1600" b="1" dirty="0" smtClean="0"/>
          </a:p>
          <a:p>
            <a:r>
              <a:rPr kumimoji="1" lang="en-US" altLang="ja-JP" sz="1600" b="1" dirty="0" smtClean="0"/>
              <a:t>Save result to </a:t>
            </a:r>
            <a:r>
              <a:rPr kumimoji="1" lang="ja-JP" altLang="en-US" sz="1600" b="1" dirty="0" smtClean="0"/>
              <a:t>をクリックし、ファイルの形式と出力先のフォルダを指定する（事前にフォルダを作成しておく）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項目ごとに出力先の指定後、</a:t>
            </a:r>
            <a:r>
              <a:rPr kumimoji="1" lang="en-US" altLang="ja-JP" sz="1600" b="1" dirty="0" smtClean="0"/>
              <a:t>compute</a:t>
            </a:r>
            <a:r>
              <a:rPr kumimoji="1" lang="ja-JP" altLang="en-US" sz="1600" b="1" dirty="0" smtClean="0"/>
              <a:t>をクリックする</a:t>
            </a:r>
            <a:r>
              <a:rPr kumimoji="1" lang="en-US" altLang="ja-JP" sz="1600" b="1" dirty="0" smtClean="0"/>
              <a:t>(</a:t>
            </a:r>
            <a:r>
              <a:rPr kumimoji="1" lang="ja-JP" altLang="en-US" sz="1600" b="1" dirty="0" smtClean="0"/>
              <a:t>指定したフォルダに出力される</a:t>
            </a:r>
            <a:r>
              <a:rPr kumimoji="1" lang="en-US" altLang="ja-JP" sz="1600" b="1" dirty="0" smtClean="0"/>
              <a:t>)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01" y="1144771"/>
            <a:ext cx="4452799" cy="32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3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/>
          <a:stretch/>
        </p:blipFill>
        <p:spPr>
          <a:xfrm>
            <a:off x="246744" y="1262828"/>
            <a:ext cx="4068082" cy="32636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4804228" y="1262828"/>
            <a:ext cx="4082651" cy="326369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3884" y="4977704"/>
            <a:ext cx="83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ポイントデータと計算結果を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で表示する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標準偏差</a:t>
            </a:r>
            <a:r>
              <a:rPr lang="ja-JP" altLang="en-US" sz="1600" b="1" dirty="0"/>
              <a:t>距離</a:t>
            </a:r>
            <a:r>
              <a:rPr lang="ja-JP" altLang="en-US" sz="1600" b="1" dirty="0" smtClean="0"/>
              <a:t>が</a:t>
            </a:r>
            <a:r>
              <a:rPr lang="en-GB" altLang="ja-JP" sz="1600" b="1" dirty="0" err="1" smtClean="0"/>
              <a:t>SDD.shp</a:t>
            </a:r>
            <a:r>
              <a:rPr lang="ja-JP" altLang="en-US" sz="1600" b="1" dirty="0" err="1" smtClean="0"/>
              <a:t>、</a:t>
            </a:r>
            <a:r>
              <a:rPr lang="zh-TW" altLang="en-US" sz="1600" b="1" dirty="0"/>
              <a:t>標準偏差</a:t>
            </a:r>
            <a:r>
              <a:rPr lang="zh-TW" altLang="en-US" sz="1600" b="1" dirty="0" smtClean="0"/>
              <a:t>楕円</a:t>
            </a:r>
            <a:r>
              <a:rPr lang="ja-JP" altLang="en-US" sz="1600" b="1" dirty="0" smtClean="0"/>
              <a:t>が</a:t>
            </a:r>
            <a:r>
              <a:rPr lang="en-US" altLang="zh-TW" sz="1600" b="1" dirty="0" err="1" smtClean="0"/>
              <a:t>SDE.shp</a:t>
            </a:r>
            <a:r>
              <a:rPr lang="ja-JP" altLang="en-US" sz="1600" b="1" dirty="0" smtClean="0"/>
              <a:t>となって出力されている。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8748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67229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4400" dirty="0">
                <a:solidFill>
                  <a:srgbClr val="0070C0"/>
                </a:solidFill>
              </a:rPr>
              <a:t>１．視覚的</a:t>
            </a:r>
            <a:r>
              <a:rPr lang="ja-JP" altLang="en-US" sz="4400" dirty="0" smtClean="0">
                <a:solidFill>
                  <a:srgbClr val="0070C0"/>
                </a:solidFill>
              </a:rPr>
              <a:t>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928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61950" y="180975"/>
            <a:ext cx="3672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rgbClr val="0070C0"/>
                </a:solidFill>
              </a:rPr>
              <a:t>点の分布</a:t>
            </a:r>
            <a:r>
              <a:rPr lang="ja-JP" altLang="en-US" sz="2800" dirty="0" err="1">
                <a:solidFill>
                  <a:srgbClr val="0070C0"/>
                </a:solidFill>
              </a:rPr>
              <a:t>密度をを表示</a:t>
            </a:r>
            <a:endParaRPr lang="ja-JP" altLang="en-US" sz="2800" dirty="0">
              <a:solidFill>
                <a:srgbClr val="0070C0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230913"/>
            <a:ext cx="5157839" cy="396508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4902621" y="4738122"/>
            <a:ext cx="402385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点が密集している箇所としていない箇所がみられる</a:t>
            </a:r>
            <a:endParaRPr kumimoji="1" lang="ja-JP" altLang="en-US" dirty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5195287" y="1371822"/>
            <a:ext cx="3438525" cy="3219450"/>
            <a:chOff x="4867275" y="1485900"/>
            <a:chExt cx="3438525" cy="321945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67275" y="1485900"/>
              <a:ext cx="3438525" cy="32194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円/楕円 4"/>
            <p:cNvSpPr/>
            <p:nvPr/>
          </p:nvSpPr>
          <p:spPr>
            <a:xfrm>
              <a:off x="7448550" y="2783371"/>
              <a:ext cx="276225" cy="2571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6896100" y="2878621"/>
              <a:ext cx="495300" cy="3429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5867400" y="4021621"/>
              <a:ext cx="208630" cy="190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6687470" y="3221521"/>
              <a:ext cx="208630" cy="190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6163135" y="3678721"/>
              <a:ext cx="208630" cy="190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542925" y="885825"/>
            <a:ext cx="393409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ＱＧＩＳで国土数値情報の病院のデータを表示する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4714" y="5393262"/>
            <a:ext cx="920957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点</a:t>
            </a:r>
            <a:r>
              <a:rPr lang="ja-JP" altLang="en-US" dirty="0" smtClean="0"/>
              <a:t>が密集していることはわかるが、地域ごとの密度の違いはよくわからない→　</a:t>
            </a:r>
            <a:r>
              <a:rPr lang="ja-JP" altLang="en-US" b="1" dirty="0" smtClean="0">
                <a:solidFill>
                  <a:srgbClr val="00B050"/>
                </a:solidFill>
              </a:rPr>
              <a:t>メッシュや行政区画ごとに密度を求める</a:t>
            </a:r>
            <a:endParaRPr kumimoji="1" lang="ja-JP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0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メッシュによ</a:t>
            </a:r>
            <a:r>
              <a:rPr lang="ja-JP" altLang="en-US" b="1" u="none" dirty="0">
                <a:solidFill>
                  <a:srgbClr val="0070C0"/>
                </a:solidFill>
              </a:rPr>
              <a:t>る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点密度の表示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" y="1037283"/>
            <a:ext cx="5730670" cy="441962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77" y="2393902"/>
            <a:ext cx="4465445" cy="306300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915025" y="1064916"/>
            <a:ext cx="3121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プラグイン</a:t>
            </a:r>
            <a:endParaRPr kumimoji="1"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＞プラグインの管理とインストール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93143" y="4505325"/>
            <a:ext cx="26365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b="1" dirty="0" err="1"/>
              <a:t>m</a:t>
            </a:r>
            <a:r>
              <a:rPr kumimoji="1" lang="en-US" altLang="ja-JP" sz="1600" b="1" dirty="0" err="1" smtClean="0"/>
              <a:t>mqgis</a:t>
            </a:r>
            <a:r>
              <a:rPr kumimoji="1" lang="ja-JP" altLang="en-US" sz="1600" b="1" dirty="0" smtClean="0"/>
              <a:t>プラグインを検索</a:t>
            </a:r>
            <a:r>
              <a:rPr lang="ja-JP" altLang="en-US" sz="1600" b="1" dirty="0" smtClean="0"/>
              <a:t>し、</a:t>
            </a:r>
            <a:endParaRPr lang="en-US" altLang="ja-JP" sz="1600" b="1" dirty="0" smtClean="0"/>
          </a:p>
          <a:p>
            <a:r>
              <a:rPr kumimoji="1" lang="ja-JP" altLang="en-US" sz="1600" b="1" dirty="0"/>
              <a:t>インストール</a:t>
            </a:r>
            <a:r>
              <a:rPr kumimoji="1" lang="ja-JP" altLang="en-US" sz="1600" b="1" dirty="0" smtClean="0"/>
              <a:t>する。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593428" y="1291801"/>
            <a:ext cx="540297" cy="1213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57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2"/>
          <a:stretch/>
        </p:blipFill>
        <p:spPr>
          <a:xfrm>
            <a:off x="363213" y="838200"/>
            <a:ext cx="5930158" cy="454765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14325" y="105430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メッシュを作成する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500812" y="1040658"/>
            <a:ext cx="2335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ＭＭＱＧＩＳ</a:t>
            </a:r>
            <a:endParaRPr kumimoji="1"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</a:t>
            </a:r>
            <a:r>
              <a:rPr lang="en-US" altLang="ja-JP" sz="1600" b="1" dirty="0" smtClean="0">
                <a:solidFill>
                  <a:srgbClr val="0070C0"/>
                </a:solidFill>
              </a:rPr>
              <a:t>Create</a:t>
            </a:r>
          </a:p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＞</a:t>
            </a:r>
            <a:r>
              <a:rPr kumimoji="1" lang="en-US" altLang="ja-JP" sz="1600" b="1" dirty="0" smtClean="0">
                <a:solidFill>
                  <a:srgbClr val="0070C0"/>
                </a:solidFill>
              </a:rPr>
              <a:t>Create Grid Lines Layer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9550" y="5441198"/>
            <a:ext cx="8039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表示範囲にメッシュが作成されるため、点データの領域にズームし全体を表示しておく。</a:t>
            </a:r>
            <a:endParaRPr kumimoji="1" lang="en-US" altLang="ja-JP" sz="1600" b="1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96" y="2603720"/>
            <a:ext cx="2561575" cy="241595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293371" y="2820988"/>
            <a:ext cx="2607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出力先を指定し、</a:t>
            </a:r>
            <a:r>
              <a:rPr kumimoji="1" lang="en-US" altLang="ja-JP" sz="1600" b="1" dirty="0" smtClean="0"/>
              <a:t>H Spacing</a:t>
            </a:r>
            <a:r>
              <a:rPr kumimoji="1" lang="ja-JP" altLang="en-US" sz="1600" b="1" dirty="0" smtClean="0"/>
              <a:t>を</a:t>
            </a:r>
            <a:r>
              <a:rPr kumimoji="1" lang="en-US" altLang="ja-JP" sz="1600" b="1" dirty="0" smtClean="0"/>
              <a:t>10000</a:t>
            </a:r>
            <a:r>
              <a:rPr kumimoji="1" lang="ja-JP" altLang="en-US" sz="1600" b="1" dirty="0" smtClean="0"/>
              <a:t>（</a:t>
            </a:r>
            <a:r>
              <a:rPr kumimoji="1" lang="en-US" altLang="ja-JP" sz="1600" b="1" dirty="0" smtClean="0"/>
              <a:t>m</a:t>
            </a:r>
            <a:r>
              <a:rPr kumimoji="1" lang="ja-JP" altLang="en-US" sz="1600" b="1" dirty="0" smtClean="0"/>
              <a:t>）にする。</a:t>
            </a:r>
            <a:r>
              <a:rPr kumimoji="1" lang="en-US" altLang="ja-JP" sz="1600" b="1" dirty="0" smtClean="0"/>
              <a:t>V Spacing</a:t>
            </a:r>
            <a:r>
              <a:rPr lang="ja-JP" altLang="en-US" sz="1600" b="1" dirty="0"/>
              <a:t>を</a:t>
            </a:r>
            <a:r>
              <a:rPr lang="en-US" altLang="ja-JP" sz="1600" b="1" dirty="0"/>
              <a:t>10000</a:t>
            </a:r>
            <a:r>
              <a:rPr lang="ja-JP" altLang="en-US" sz="1600" b="1" dirty="0"/>
              <a:t>（</a:t>
            </a:r>
            <a:r>
              <a:rPr lang="en-US" altLang="ja-JP" sz="1600" b="1" dirty="0"/>
              <a:t>m</a:t>
            </a:r>
            <a:r>
              <a:rPr lang="ja-JP" altLang="en-US" sz="1600" b="1" dirty="0"/>
              <a:t>）にする</a:t>
            </a:r>
            <a:r>
              <a:rPr lang="ja-JP" altLang="en-US" sz="1600" b="1" dirty="0" smtClean="0"/>
              <a:t>。</a:t>
            </a:r>
            <a:r>
              <a:rPr lang="en-US" altLang="ja-JP" sz="1600" b="1" dirty="0" smtClean="0"/>
              <a:t>10km×10km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メッシュを作成する。</a:t>
            </a:r>
            <a:endParaRPr lang="en-US" altLang="ja-JP" sz="1600" b="1" dirty="0" smtClean="0"/>
          </a:p>
          <a:p>
            <a:r>
              <a:rPr kumimoji="1" lang="en-US" altLang="ja-JP" sz="1600" b="1" dirty="0" err="1" smtClean="0"/>
              <a:t>Retangle</a:t>
            </a:r>
            <a:r>
              <a:rPr kumimoji="1" lang="en-US" altLang="ja-JP" sz="1600" b="1" dirty="0" smtClean="0"/>
              <a:t>(polygon)</a:t>
            </a:r>
            <a:r>
              <a:rPr kumimoji="1" lang="ja-JP" altLang="en-US" sz="1600" b="1" dirty="0" smtClean="0"/>
              <a:t>を選択し、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最後に、座標</a:t>
            </a:r>
            <a:r>
              <a:rPr lang="ja-JP" altLang="en-US" sz="1600" b="1" dirty="0"/>
              <a:t>系</a:t>
            </a:r>
            <a:r>
              <a:rPr lang="ja-JP" altLang="en-US" sz="1600" b="1" dirty="0" smtClean="0"/>
              <a:t>を選択する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（今回は、</a:t>
            </a:r>
            <a:r>
              <a:rPr kumimoji="1" lang="en-US" altLang="ja-JP" sz="1600" b="1" dirty="0" smtClean="0"/>
              <a:t>EPSG:2445</a:t>
            </a:r>
            <a:r>
              <a:rPr kumimoji="1" lang="ja-JP" altLang="en-US" sz="1600" b="1" dirty="0" smtClean="0"/>
              <a:t>）</a:t>
            </a:r>
            <a:endParaRPr kumimoji="1" lang="ja-JP" altLang="en-US" sz="16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29169" y="2880715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747068" y="350328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747068" y="4149512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85629" y="443038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5257800" y="1552575"/>
            <a:ext cx="127829" cy="1051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3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60" y="737781"/>
            <a:ext cx="5419725" cy="416641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903113" y="269875"/>
            <a:ext cx="3371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10km×10km</a:t>
            </a:r>
            <a:r>
              <a:rPr kumimoji="1" lang="ja-JP" altLang="en-US" sz="1600" b="1" dirty="0" smtClean="0"/>
              <a:t>のメッシュが作成できた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6924" y="3110988"/>
            <a:ext cx="2897052" cy="2261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851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メッシュ内のポイント数を計算する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84482"/>
            <a:ext cx="5633884" cy="43449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2924175"/>
            <a:ext cx="2202980" cy="205999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226892" y="1031133"/>
            <a:ext cx="288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0070C0"/>
                </a:solidFill>
              </a:rPr>
              <a:t>ベクタ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r>
              <a:rPr lang="ja-JP" altLang="en-US" sz="1600" b="1" dirty="0" smtClean="0">
                <a:solidFill>
                  <a:srgbClr val="0070C0"/>
                </a:solidFill>
              </a:rPr>
              <a:t>＞解析</a:t>
            </a:r>
            <a:r>
              <a:rPr lang="ja-JP" altLang="en-US" sz="1600" b="1" dirty="0">
                <a:solidFill>
                  <a:srgbClr val="0070C0"/>
                </a:solidFill>
              </a:rPr>
              <a:t>ツール</a:t>
            </a:r>
            <a:endParaRPr lang="en-US" altLang="ja-JP" sz="16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600" b="1" dirty="0" smtClean="0">
                <a:solidFill>
                  <a:srgbClr val="0070C0"/>
                </a:solidFill>
              </a:rPr>
              <a:t>＞</a:t>
            </a:r>
            <a:r>
              <a:rPr lang="ja-JP" altLang="en-US" sz="1600" b="1" dirty="0" smtClean="0">
                <a:solidFill>
                  <a:srgbClr val="0070C0"/>
                </a:solidFill>
              </a:rPr>
              <a:t>ポリゴン内の点の数を数える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95571" y="3157585"/>
            <a:ext cx="27717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入力ポリゴンベクタレイヤにメッシュを指定し、</a:t>
            </a:r>
            <a:r>
              <a:rPr lang="ja-JP" altLang="en-US" sz="1600" b="1" dirty="0"/>
              <a:t>入力</a:t>
            </a:r>
            <a:r>
              <a:rPr lang="ja-JP" altLang="en-US" sz="1600" b="1" dirty="0" smtClean="0"/>
              <a:t>ポイントベクタレイヤに</a:t>
            </a:r>
            <a:r>
              <a:rPr lang="ja-JP" altLang="en-US" sz="1600" b="1" dirty="0"/>
              <a:t>病院</a:t>
            </a:r>
            <a:r>
              <a:rPr lang="ja-JP" altLang="en-US" sz="1600" b="1" dirty="0" smtClean="0"/>
              <a:t>のレイヤを指定する。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出力フィールド名を入力し、出力先と新規データー名を入力して、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をクリックする。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42112" y="305697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42112" y="332241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98490" y="347544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35005" y="432316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3552825" y="2105025"/>
            <a:ext cx="609600" cy="819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13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" y="363720"/>
            <a:ext cx="5109029" cy="39275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5" y="1765720"/>
            <a:ext cx="3815668" cy="27197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48224" y="4741636"/>
            <a:ext cx="8561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メッシュ内のポイント数を含んだ、新規ポリゴンが作成された。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属性テーブルを開き、</a:t>
            </a:r>
            <a:r>
              <a:rPr lang="ja-JP" altLang="en-US" sz="1600" b="1" dirty="0"/>
              <a:t>一番端</a:t>
            </a:r>
            <a:r>
              <a:rPr lang="ja-JP" altLang="en-US" sz="1600" b="1" dirty="0" smtClean="0"/>
              <a:t>の列のデータを並び替えて表示すると、計算結果が追加されている。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メッシュ</a:t>
            </a:r>
            <a:r>
              <a:rPr lang="ja-JP" altLang="en-US" sz="1600" b="1" dirty="0"/>
              <a:t>内</a:t>
            </a:r>
            <a:r>
              <a:rPr lang="ja-JP" altLang="en-US" sz="1600" b="1" dirty="0" smtClean="0"/>
              <a:t>のポイント数をもとに色分けを行う。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390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1292</TotalTime>
  <Words>703</Words>
  <Application>Microsoft Office PowerPoint</Application>
  <PresentationFormat>画面に合わせる (16:10)</PresentationFormat>
  <Paragraphs>108</Paragraphs>
  <Slides>28</Slides>
  <Notes>2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4" baseType="lpstr">
      <vt:lpstr>ＭＳ Ｐゴシック</vt:lpstr>
      <vt:lpstr>新細明體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１．視覚的分析</vt:lpstr>
      <vt:lpstr>PowerPoint プレゼンテーション</vt:lpstr>
      <vt:lpstr>メッシュによる点密度の表示</vt:lpstr>
      <vt:lpstr>PowerPoint プレゼンテーション</vt:lpstr>
      <vt:lpstr>PowerPoint プレゼンテーション</vt:lpstr>
      <vt:lpstr>メッシュ内のポイント数を計算する</vt:lpstr>
      <vt:lpstr>PowerPoint プレゼンテーション</vt:lpstr>
      <vt:lpstr>メッシュ内のポイント数で色分けする</vt:lpstr>
      <vt:lpstr>PowerPoint プレゼンテーション</vt:lpstr>
      <vt:lpstr>PowerPoint プレゼンテーション</vt:lpstr>
      <vt:lpstr>行政区画ごとのポイント数を計算する</vt:lpstr>
      <vt:lpstr>行政区画のポリゴンをディゾルブする</vt:lpstr>
      <vt:lpstr>計算結果の表示の設定</vt:lpstr>
      <vt:lpstr>PowerPoint プレゼンテーション</vt:lpstr>
      <vt:lpstr>カーネル密度推計</vt:lpstr>
      <vt:lpstr>PowerPoint プレゼンテーション</vt:lpstr>
      <vt:lpstr>PowerPoint プレゼンテーション</vt:lpstr>
      <vt:lpstr>PowerPoint プレゼンテーション</vt:lpstr>
      <vt:lpstr>２.　数理的分析</vt:lpstr>
      <vt:lpstr>CrimeStatのインストール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61</cp:revision>
  <dcterms:created xsi:type="dcterms:W3CDTF">2015-06-26T03:04:37Z</dcterms:created>
  <dcterms:modified xsi:type="dcterms:W3CDTF">2016-09-28T05:53:25Z</dcterms:modified>
</cp:coreProperties>
</file>